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handoutMasterIdLst>
    <p:handoutMasterId r:id="rId19"/>
  </p:handoutMasterIdLst>
  <p:sldIdLst>
    <p:sldId id="257" r:id="rId5"/>
    <p:sldId id="258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0" r:id="rId15"/>
    <p:sldId id="273" r:id="rId16"/>
    <p:sldId id="272" r:id="rId17"/>
    <p:sldId id="26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3052" autoAdjust="0"/>
  </p:normalViewPr>
  <p:slideViewPr>
    <p:cSldViewPr snapToGrid="0">
      <p:cViewPr varScale="1">
        <p:scale>
          <a:sx n="78" d="100"/>
          <a:sy n="78" d="100"/>
        </p:scale>
        <p:origin x="64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22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2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6992" y="1801368"/>
            <a:ext cx="9144000" cy="1271668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5761973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887" y="4919472"/>
            <a:ext cx="780779" cy="18132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887" y="2486190"/>
            <a:ext cx="6529105" cy="33398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288" y="3148546"/>
            <a:ext cx="946995" cy="8888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4064" flipH="1">
            <a:off x="9040091" y="280346"/>
            <a:ext cx="1620000" cy="14497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2264">
            <a:off x="432872" y="866690"/>
            <a:ext cx="2281516" cy="13411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78" y="5120640"/>
            <a:ext cx="462607" cy="9102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276" y="-494119"/>
            <a:ext cx="2726006" cy="28881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520" y="785524"/>
            <a:ext cx="521596" cy="81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791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479" y="4982080"/>
            <a:ext cx="2264474" cy="13310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18841" y="624268"/>
            <a:ext cx="1087755" cy="10191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546" y="160762"/>
            <a:ext cx="844933" cy="7930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11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616" y="-416425"/>
            <a:ext cx="2105596" cy="2230872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744" y="105247"/>
            <a:ext cx="748195" cy="70225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28" y="1617231"/>
            <a:ext cx="590550" cy="11620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478" y="4179048"/>
            <a:ext cx="832257" cy="106285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825" y="4768561"/>
            <a:ext cx="1497976" cy="94667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101" y="5605930"/>
            <a:ext cx="1359952" cy="12633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272" y="5631447"/>
            <a:ext cx="1384005" cy="66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266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587" y="-347322"/>
            <a:ext cx="2348721" cy="2488462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819" y="5166360"/>
            <a:ext cx="924802" cy="8680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78" y="2020246"/>
            <a:ext cx="456953" cy="8991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59951" flipH="1">
            <a:off x="205829" y="3358523"/>
            <a:ext cx="971850" cy="12086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827" y="89169"/>
            <a:ext cx="920345" cy="75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137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399" y="169358"/>
            <a:ext cx="766227" cy="7191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37" y="5047487"/>
            <a:ext cx="495264" cy="9745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213" y="3233118"/>
            <a:ext cx="1383331" cy="17666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847" y="5688912"/>
            <a:ext cx="1750047" cy="11690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978" y="-281815"/>
            <a:ext cx="1913925" cy="202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104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940" y="1171075"/>
            <a:ext cx="1844592" cy="1954339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980944" y="1964368"/>
            <a:ext cx="6210373" cy="1161046"/>
          </a:xfrm>
          <a:prstGeom prst="rect">
            <a:avLst/>
          </a:prstGeom>
        </p:spPr>
        <p:txBody>
          <a:bodyPr/>
          <a:lstStyle>
            <a:lvl1pPr>
              <a:defRPr sz="5400" b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240" y="-1521677"/>
            <a:ext cx="869033" cy="8156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017" y="6858000"/>
            <a:ext cx="1143002" cy="9387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1188" y="4246511"/>
            <a:ext cx="1063754" cy="10088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3276" y="247307"/>
            <a:ext cx="1005842" cy="8625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72" y="5255401"/>
            <a:ext cx="398728" cy="7845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366661"/>
            <a:ext cx="1178004" cy="128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1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59259E-6 L 0.4944 0.03982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14" y="199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77556E-17 L 0.26823 0.75972 " pathEditMode="relative" rAng="0" ptsTypes="AA">
                                      <p:cBhvr>
                                        <p:cTn id="8" dur="3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11" y="3798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L 0.74127 -0.53078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57" y="-2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636 0.32106 L -0.23802 -0.46945 " pathEditMode="relative" rAng="0" ptsTypes="AA">
                                      <p:cBhvr>
                                        <p:cTn id="12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19" y="-3953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4" presetClass="path" presetSubtype="0" accel="45143" decel="4514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59259E-6 C -0.06966 0.12616 -0.2306 0.11273 -0.23867 0.10695 C -0.2405 0.10533 -0.42617 0.13426 -0.50482 0.10093 C -0.58373 0.06783 -0.65964 -0.01967 -0.71185 -0.09236 C -0.76185 -0.18102 -0.79128 -0.24815 -0.81133 -0.3169 C -0.83151 -0.38588 -0.84271 -0.53379 -0.85026 -0.55416 " pathEditMode="relative" rAng="0" ptsTypes="AAAAAA">
                                      <p:cBhvr>
                                        <p:cTn id="14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513" y="-2185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90" r:id="rId2"/>
    <p:sldLayoutId id="2147483681" r:id="rId3"/>
    <p:sldLayoutId id="2147483687" r:id="rId4"/>
    <p:sldLayoutId id="2147483688" r:id="rId5"/>
    <p:sldLayoutId id="2147483689" r:id="rId6"/>
    <p:sldLayoutId id="2147483692" r:id="rId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3862" y="1408670"/>
            <a:ext cx="9144000" cy="1938016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Слушание музыки 1 кла</a:t>
            </a:r>
            <a:r>
              <a:rPr lang="ru-RU" dirty="0" smtClean="0"/>
              <a:t>сс</a:t>
            </a:r>
            <a:br>
              <a:rPr lang="ru-RU" dirty="0" smtClean="0"/>
            </a:br>
            <a:r>
              <a:rPr lang="ru-RU" dirty="0" smtClean="0"/>
              <a:t>«Бальные танцы»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84757" y="5980671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Преподаватель: </a:t>
            </a:r>
            <a:r>
              <a:rPr lang="ru-RU" sz="2000" dirty="0" err="1" smtClean="0"/>
              <a:t>Махова</a:t>
            </a:r>
            <a:r>
              <a:rPr lang="ru-RU" sz="2000" dirty="0" smtClean="0"/>
              <a:t> В.Л.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9080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52" y="6991855"/>
            <a:ext cx="2264474" cy="1331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99991" y="-1019175"/>
            <a:ext cx="1087755" cy="1019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0658" y="238386"/>
            <a:ext cx="844933" cy="7930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3120540"/>
            <a:ext cx="386141" cy="6060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84854" y="506627"/>
            <a:ext cx="777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Рядом с танцем «полонез», выпиши в тетрадь, какие определения подходят этому жанру танца:</a:t>
            </a:r>
            <a:endParaRPr lang="ru-RU" sz="2800" dirty="0"/>
          </a:p>
        </p:txBody>
      </p:sp>
      <p:sp>
        <p:nvSpPr>
          <p:cNvPr id="3" name="Выноска-облако 2"/>
          <p:cNvSpPr/>
          <p:nvPr/>
        </p:nvSpPr>
        <p:spPr>
          <a:xfrm>
            <a:off x="204968" y="2137719"/>
            <a:ext cx="2427021" cy="201710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Торжественный</a:t>
            </a:r>
            <a:endParaRPr lang="ru-RU" dirty="0"/>
          </a:p>
        </p:txBody>
      </p:sp>
      <p:sp>
        <p:nvSpPr>
          <p:cNvPr id="4" name="Выноска-облако 3"/>
          <p:cNvSpPr/>
          <p:nvPr/>
        </p:nvSpPr>
        <p:spPr>
          <a:xfrm>
            <a:off x="3343473" y="2137718"/>
            <a:ext cx="2428246" cy="2017103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Нежный</a:t>
            </a:r>
            <a:endParaRPr lang="ru-RU" dirty="0"/>
          </a:p>
        </p:txBody>
      </p:sp>
      <p:sp>
        <p:nvSpPr>
          <p:cNvPr id="5" name="Выноска-облако 4"/>
          <p:cNvSpPr/>
          <p:nvPr/>
        </p:nvSpPr>
        <p:spPr>
          <a:xfrm>
            <a:off x="6610864" y="2137718"/>
            <a:ext cx="2298357" cy="201710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Плавный</a:t>
            </a:r>
            <a:endParaRPr lang="ru-RU" dirty="0"/>
          </a:p>
        </p:txBody>
      </p:sp>
      <p:sp>
        <p:nvSpPr>
          <p:cNvPr id="6" name="Выноска-облако 5"/>
          <p:cNvSpPr/>
          <p:nvPr/>
        </p:nvSpPr>
        <p:spPr>
          <a:xfrm>
            <a:off x="9551772" y="2137718"/>
            <a:ext cx="2345944" cy="2017103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Милый</a:t>
            </a:r>
            <a:endParaRPr lang="ru-RU" dirty="0"/>
          </a:p>
        </p:txBody>
      </p:sp>
      <p:sp>
        <p:nvSpPr>
          <p:cNvPr id="7" name="Выноска-облако 6"/>
          <p:cNvSpPr/>
          <p:nvPr/>
        </p:nvSpPr>
        <p:spPr>
          <a:xfrm>
            <a:off x="1418478" y="4455161"/>
            <a:ext cx="2458152" cy="199506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Блестящий</a:t>
            </a:r>
            <a:endParaRPr lang="ru-RU" dirty="0"/>
          </a:p>
        </p:txBody>
      </p:sp>
      <p:sp>
        <p:nvSpPr>
          <p:cNvPr id="8" name="Выноска-облако 7"/>
          <p:cNvSpPr/>
          <p:nvPr/>
        </p:nvSpPr>
        <p:spPr>
          <a:xfrm>
            <a:off x="4841868" y="4572000"/>
            <a:ext cx="2540698" cy="187822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Важный</a:t>
            </a:r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9" name="Выноска-облако 8"/>
          <p:cNvSpPr/>
          <p:nvPr/>
        </p:nvSpPr>
        <p:spPr>
          <a:xfrm>
            <a:off x="7911859" y="4455160"/>
            <a:ext cx="2393676" cy="199506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Праздничный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6485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37 L 0.52227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67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3229 0.28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1527 L 0.22279 -0.28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-1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52" y="6991855"/>
            <a:ext cx="2264474" cy="1331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99991" y="-1019175"/>
            <a:ext cx="1087755" cy="1019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0658" y="238386"/>
            <a:ext cx="844933" cy="7930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3120540"/>
            <a:ext cx="386141" cy="6060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86872" y="547305"/>
            <a:ext cx="571711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И ещё один бальный танец, с которым мы с тобой познакомимся – </a:t>
            </a:r>
            <a:r>
              <a:rPr lang="ru-RU" sz="2400" b="1" i="1" u="sng" dirty="0" smtClean="0"/>
              <a:t>ПОЛЬКА</a:t>
            </a:r>
            <a:r>
              <a:rPr lang="ru-RU" sz="2400" dirty="0" smtClean="0"/>
              <a:t>. Один из популярных народных танцев, который позже превратился в бальный. Не смотря на название, полька – чешский народный танец, а не польский </a:t>
            </a:r>
            <a:r>
              <a:rPr lang="ru-RU" sz="2400" dirty="0">
                <a:sym typeface="Wingdings" panose="05000000000000000000" pitchFamily="2" charset="2"/>
              </a:rPr>
              <a:t> Под музыку польки хочется, прыгать, скакать и хлопать в ладоши</a:t>
            </a:r>
            <a:r>
              <a:rPr lang="ru-RU" sz="2400" dirty="0" smtClean="0">
                <a:sym typeface="Wingdings" panose="05000000000000000000" pitchFamily="2" charset="2"/>
              </a:rPr>
              <a:t>!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Польку танцуют парами по кругу, весело, непринужденно, в довольно быстром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темпе, подпрыгивая. Посмотри на картинки. На одной из них, полька – ещё народный танец. На другой – бальный.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63481" y="395391"/>
            <a:ext cx="3785029" cy="31324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3481" y="3933441"/>
            <a:ext cx="4261218" cy="271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371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37 L 0.52227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67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3229 0.28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1527 L 0.22279 -0.28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-1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52" y="6991855"/>
            <a:ext cx="2264474" cy="1331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99991" y="-1019175"/>
            <a:ext cx="1087755" cy="1019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0658" y="238386"/>
            <a:ext cx="844933" cy="7930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3120540"/>
            <a:ext cx="386141" cy="6060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84854" y="506627"/>
            <a:ext cx="777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Рядом с танцем «полька», выпиши в тетрадь, какие определения подходят этому жанру танца:</a:t>
            </a:r>
            <a:endParaRPr lang="ru-RU" sz="2800" dirty="0"/>
          </a:p>
        </p:txBody>
      </p:sp>
      <p:sp>
        <p:nvSpPr>
          <p:cNvPr id="3" name="Выноска-облако 2"/>
          <p:cNvSpPr/>
          <p:nvPr/>
        </p:nvSpPr>
        <p:spPr>
          <a:xfrm>
            <a:off x="204968" y="2137719"/>
            <a:ext cx="2427021" cy="201710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Весёлая</a:t>
            </a:r>
            <a:endParaRPr lang="ru-RU" dirty="0"/>
          </a:p>
        </p:txBody>
      </p:sp>
      <p:sp>
        <p:nvSpPr>
          <p:cNvPr id="4" name="Выноска-облако 3"/>
          <p:cNvSpPr/>
          <p:nvPr/>
        </p:nvSpPr>
        <p:spPr>
          <a:xfrm>
            <a:off x="3343473" y="2137718"/>
            <a:ext cx="2428246" cy="2017103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Грустная</a:t>
            </a:r>
            <a:endParaRPr lang="ru-RU" dirty="0"/>
          </a:p>
        </p:txBody>
      </p:sp>
      <p:sp>
        <p:nvSpPr>
          <p:cNvPr id="5" name="Выноска-облако 4"/>
          <p:cNvSpPr/>
          <p:nvPr/>
        </p:nvSpPr>
        <p:spPr>
          <a:xfrm>
            <a:off x="6610864" y="2137718"/>
            <a:ext cx="2298357" cy="201710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Игривая</a:t>
            </a:r>
            <a:endParaRPr lang="ru-RU" dirty="0"/>
          </a:p>
        </p:txBody>
      </p:sp>
      <p:sp>
        <p:nvSpPr>
          <p:cNvPr id="6" name="Выноска-облако 5"/>
          <p:cNvSpPr/>
          <p:nvPr/>
        </p:nvSpPr>
        <p:spPr>
          <a:xfrm>
            <a:off x="9551772" y="2137718"/>
            <a:ext cx="2345944" cy="2017103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Плавная</a:t>
            </a:r>
            <a:endParaRPr lang="ru-RU" dirty="0"/>
          </a:p>
        </p:txBody>
      </p:sp>
      <p:sp>
        <p:nvSpPr>
          <p:cNvPr id="7" name="Выноска-облако 6"/>
          <p:cNvSpPr/>
          <p:nvPr/>
        </p:nvSpPr>
        <p:spPr>
          <a:xfrm>
            <a:off x="1418478" y="4455161"/>
            <a:ext cx="2458152" cy="199506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Задорная</a:t>
            </a:r>
            <a:endParaRPr lang="ru-RU" dirty="0"/>
          </a:p>
        </p:txBody>
      </p:sp>
      <p:sp>
        <p:nvSpPr>
          <p:cNvPr id="8" name="Выноска-облако 7"/>
          <p:cNvSpPr/>
          <p:nvPr/>
        </p:nvSpPr>
        <p:spPr>
          <a:xfrm>
            <a:off x="4815031" y="4513579"/>
            <a:ext cx="2540698" cy="187822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Нежная</a:t>
            </a:r>
            <a:endParaRPr lang="ru-RU" dirty="0"/>
          </a:p>
        </p:txBody>
      </p:sp>
      <p:sp>
        <p:nvSpPr>
          <p:cNvPr id="9" name="Выноска-облако 8"/>
          <p:cNvSpPr/>
          <p:nvPr/>
        </p:nvSpPr>
        <p:spPr>
          <a:xfrm>
            <a:off x="7911859" y="4455160"/>
            <a:ext cx="2393676" cy="199506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Яркая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233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37 L 0.52227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67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3229 0.28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1527 L 0.22279 -0.28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-1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ертикальный свиток 3"/>
          <p:cNvSpPr/>
          <p:nvPr/>
        </p:nvSpPr>
        <p:spPr>
          <a:xfrm>
            <a:off x="2743200" y="308919"/>
            <a:ext cx="5276335" cy="6141308"/>
          </a:xfrm>
          <a:prstGeom prst="verticalScroll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Домашнее задание:</a:t>
            </a:r>
          </a:p>
          <a:p>
            <a:pPr marL="342900" indent="-342900" algn="ctr">
              <a:buAutoNum type="arabicPeriod"/>
            </a:pPr>
            <a:r>
              <a:rPr lang="ru-RU" sz="2400" dirty="0" smtClean="0"/>
              <a:t>Выучи и посмотри новые танцы, пройденные на уроке</a:t>
            </a:r>
          </a:p>
          <a:p>
            <a:pPr marL="342900" indent="-342900" algn="ctr">
              <a:buAutoNum type="arabicPeriod"/>
            </a:pPr>
            <a:r>
              <a:rPr lang="ru-RU" sz="2400" dirty="0" smtClean="0"/>
              <a:t>Нарисуй один из них в тетрадь и подпиши какой</a:t>
            </a:r>
          </a:p>
          <a:p>
            <a:pPr marL="342900" indent="-342900" algn="ctr">
              <a:buAutoNum type="arabicPeriod"/>
            </a:pPr>
            <a:r>
              <a:rPr lang="ru-RU" sz="2400" dirty="0" smtClean="0"/>
              <a:t>Напиши дома ещё о каком-нибудь бальном танце (например: менуэт, гавот, бурре, мазурка и др.)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96544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Молодец!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221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52" y="6991855"/>
            <a:ext cx="2264474" cy="1331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99991" y="-1019175"/>
            <a:ext cx="1087755" cy="1019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0658" y="238386"/>
            <a:ext cx="844933" cy="7930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3120540"/>
            <a:ext cx="386141" cy="606027"/>
          </a:xfrm>
          <a:prstGeom prst="rect">
            <a:avLst/>
          </a:prstGeom>
        </p:spPr>
      </p:pic>
      <p:pic>
        <p:nvPicPr>
          <p:cNvPr id="1026" name="Picture 2" descr="кит танец | Музыкальная школа г. Михайловска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455" y="634911"/>
            <a:ext cx="3069224" cy="5546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622325" y="1181100"/>
            <a:ext cx="54520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На прошлых занятиях, мы познакомились с китом-танцем. Немного узнали о древних ритуальных танцах. О том, что от ритуальных произошли народные танцы. И послушали народные танцы таких стран, как: Россия (трепак, камаринская), Италия (тарантелла) и Норвегия (</a:t>
            </a:r>
            <a:r>
              <a:rPr lang="ru-RU" sz="2400" dirty="0" err="1" smtClean="0"/>
              <a:t>халлинг</a:t>
            </a:r>
            <a:r>
              <a:rPr lang="ru-RU" sz="2400" dirty="0" smtClean="0"/>
              <a:t>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6063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37 L 0.52227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67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3229 0.28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1527 L 0.22279 -0.28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-1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52" y="6991855"/>
            <a:ext cx="2264474" cy="1331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99991" y="-1019175"/>
            <a:ext cx="1087755" cy="1019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0658" y="238386"/>
            <a:ext cx="844933" cy="7930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3120540"/>
            <a:ext cx="386141" cy="6060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82800" y="469900"/>
            <a:ext cx="7924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Когда-то давным-давно и короли, и богатые вельможи, и простые крестьяне одевались по одной и той же моде, пели одни и те же песни, танцевали одни и те же танцы. Это было народное творчество. </a:t>
            </a:r>
            <a:r>
              <a:rPr lang="ru-RU" sz="2400" b="1" dirty="0" smtClean="0"/>
              <a:t>Народные</a:t>
            </a:r>
            <a:r>
              <a:rPr lang="ru-RU" sz="2400" dirty="0" smtClean="0"/>
              <a:t> песни и танцы. 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7299" y="2739865"/>
            <a:ext cx="3979333" cy="2984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6774" y="2739865"/>
            <a:ext cx="3971925" cy="298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4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37 L 0.52227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67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3229 0.28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1527 L 0.22279 -0.28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-1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52" y="6991855"/>
            <a:ext cx="2264474" cy="1331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99991" y="-1019175"/>
            <a:ext cx="1087755" cy="1019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0658" y="238386"/>
            <a:ext cx="844933" cy="7930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3120540"/>
            <a:ext cx="386141" cy="6060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20800" y="406400"/>
            <a:ext cx="98679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С</a:t>
            </a:r>
            <a:r>
              <a:rPr lang="ru-RU" sz="2400" dirty="0" smtClean="0"/>
              <a:t>реди простого народа были и аристократы. Они выделялись только богатством и властью. Но со временем в богатых дворцах и поместьях появилась своя мода, возникли свои манеры, стали устраиваться роскошные приёмы – балы, на которых появились свои </a:t>
            </a:r>
            <a:r>
              <a:rPr lang="ru-RU" sz="2400" b="1" dirty="0" smtClean="0"/>
              <a:t>БАЛЬНЫЕ</a:t>
            </a:r>
            <a:r>
              <a:rPr lang="ru-RU" sz="2400" dirty="0" smtClean="0"/>
              <a:t> </a:t>
            </a:r>
            <a:r>
              <a:rPr lang="ru-RU" sz="2400" b="1" dirty="0" smtClean="0"/>
              <a:t>ТАНЦЫ</a:t>
            </a:r>
            <a:r>
              <a:rPr lang="ru-RU" sz="2400" dirty="0" smtClean="0"/>
              <a:t>. Но откуда же взялись эти бальные танцы?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18710" y="2519504"/>
            <a:ext cx="6144944" cy="387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56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37 L 0.52227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67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3229 0.28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1527 L 0.22279 -0.28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-1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52" y="6991855"/>
            <a:ext cx="2264474" cy="1331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99991" y="-1019175"/>
            <a:ext cx="1087755" cy="1019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0658" y="238386"/>
            <a:ext cx="844933" cy="7930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3120540"/>
            <a:ext cx="386141" cy="6060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65300" y="419100"/>
            <a:ext cx="91396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Бальные танцы произошли от народных! И даже сохранили их названия. Только теперь их должны были танцевать люди богатые и властные. Например: </a:t>
            </a:r>
            <a:r>
              <a:rPr lang="ru-RU" sz="2400" b="1" dirty="0" smtClean="0"/>
              <a:t>менуэт</a:t>
            </a:r>
            <a:r>
              <a:rPr lang="ru-RU" sz="2400" dirty="0" smtClean="0"/>
              <a:t>, </a:t>
            </a:r>
            <a:r>
              <a:rPr lang="ru-RU" sz="2400" b="1" dirty="0" smtClean="0"/>
              <a:t>гавот</a:t>
            </a:r>
            <a:r>
              <a:rPr lang="ru-RU" sz="2400" dirty="0" smtClean="0"/>
              <a:t>, </a:t>
            </a:r>
            <a:r>
              <a:rPr lang="ru-RU" sz="2400" b="1" dirty="0" smtClean="0"/>
              <a:t>вальс</a:t>
            </a:r>
            <a:r>
              <a:rPr lang="ru-RU" sz="2400" dirty="0" smtClean="0"/>
              <a:t>, </a:t>
            </a:r>
            <a:r>
              <a:rPr lang="ru-RU" sz="2400" b="1" dirty="0" smtClean="0"/>
              <a:t>мазурка</a:t>
            </a:r>
            <a:r>
              <a:rPr lang="ru-RU" sz="2400" dirty="0" smtClean="0"/>
              <a:t>…всё это когда-то произошло от народных танцев. Но теперь, они звучали иначе и танцевать их стали уже по другому…только на балах.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40811" y="3141868"/>
            <a:ext cx="4267200" cy="27146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97140" y="3137963"/>
            <a:ext cx="2948559" cy="271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23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37 L 0.52227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67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3229 0.28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1527 L 0.22279 -0.28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-1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52" y="6991855"/>
            <a:ext cx="2264474" cy="1331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99991" y="-1019175"/>
            <a:ext cx="1087755" cy="1019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0658" y="238386"/>
            <a:ext cx="844933" cy="79305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3120540"/>
            <a:ext cx="386141" cy="6060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45742" y="238386"/>
            <a:ext cx="640079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Запиши: Бальные танцы появились в </a:t>
            </a:r>
            <a:r>
              <a:rPr lang="en-US" sz="2400" dirty="0" smtClean="0"/>
              <a:t>XV</a:t>
            </a:r>
            <a:r>
              <a:rPr lang="ru-RU" sz="2400" dirty="0" smtClean="0"/>
              <a:t> (15) веке в Италии! А в </a:t>
            </a:r>
            <a:r>
              <a:rPr lang="en-US" sz="2400" dirty="0" smtClean="0"/>
              <a:t>XVII</a:t>
            </a:r>
            <a:r>
              <a:rPr lang="ru-RU" sz="2400" dirty="0" smtClean="0"/>
              <a:t> (17) веке распространились уже по всей Европе! В России бальные танцы стали танцевать уже позже. В </a:t>
            </a:r>
            <a:r>
              <a:rPr lang="en-US" sz="2400" dirty="0" smtClean="0"/>
              <a:t>XVIII </a:t>
            </a:r>
            <a:r>
              <a:rPr lang="ru-RU" sz="2400" dirty="0" smtClean="0"/>
              <a:t>(18) веке, когда Петр </a:t>
            </a:r>
            <a:r>
              <a:rPr lang="en-US" sz="2400" dirty="0" smtClean="0"/>
              <a:t>I </a:t>
            </a:r>
            <a:r>
              <a:rPr lang="ru-RU" sz="2400" dirty="0" smtClean="0"/>
              <a:t>привёз зарубежную моду. И если народные танцы были в каждой стране свои, не похожие друг на друга, разные, интересные, то </a:t>
            </a:r>
            <a:r>
              <a:rPr lang="ru-RU" sz="2400" b="1" dirty="0" smtClean="0"/>
              <a:t>бальные танцы, в любой стране мира – были одинаковые</a:t>
            </a:r>
            <a:r>
              <a:rPr lang="ru-RU" sz="2400" dirty="0" smtClean="0"/>
              <a:t>. По одной моде. </a:t>
            </a:r>
            <a:endParaRPr lang="ru-RU" sz="2400" dirty="0"/>
          </a:p>
          <a:p>
            <a:r>
              <a:rPr lang="ru-RU" sz="2400" dirty="0" smtClean="0"/>
              <a:t>На балах вырабатывался свой </a:t>
            </a:r>
            <a:r>
              <a:rPr lang="ru-RU" sz="2400" b="1" dirty="0" smtClean="0"/>
              <a:t>ЭТИКЕТ</a:t>
            </a:r>
            <a:r>
              <a:rPr lang="ru-RU" sz="2400" dirty="0" smtClean="0"/>
              <a:t> – правила поведения в определённом месте. Богатые люди должны были правильно разговаривать, правильно одеваться, правильно танцевать. Всё согласно европейской моде. 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3790" y="1196238"/>
            <a:ext cx="4436977" cy="346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11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37 L 0.52227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67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3229 0.28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1527 L 0.22279 -0.28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-1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52" y="6991855"/>
            <a:ext cx="2264474" cy="1331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99991" y="-1019175"/>
            <a:ext cx="1087755" cy="1019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0658" y="238386"/>
            <a:ext cx="844933" cy="7930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3120540"/>
            <a:ext cx="386141" cy="6060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27380" y="111212"/>
            <a:ext cx="6199030" cy="6867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Бал в разгаре .Всё кружится,</a:t>
            </a:r>
            <a:endParaRPr lang="ru-RU" sz="2000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По паркету след ложится</a:t>
            </a:r>
            <a:endParaRPr lang="ru-RU" sz="2000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От летящих лёгких пар ,</a:t>
            </a:r>
            <a:endParaRPr lang="ru-RU" sz="2000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Если ты ещё не стар ,</a:t>
            </a:r>
            <a:endParaRPr lang="ru-RU" sz="2000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То почувствуй наслажденье</a:t>
            </a:r>
            <a:endParaRPr lang="ru-RU" sz="2000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От мелодии движенья</a:t>
            </a: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!</a:t>
            </a:r>
            <a:endParaRPr lang="ru-RU" sz="2000" i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endParaRPr lang="ru-RU" sz="2400" dirty="0" smtClean="0"/>
          </a:p>
          <a:p>
            <a:r>
              <a:rPr lang="ru-RU" sz="2400" dirty="0" smtClean="0"/>
              <a:t>Давай послушаем и посмотрим некоторые бальные танцы. Запиши: </a:t>
            </a:r>
            <a:r>
              <a:rPr lang="ru-RU" sz="2400" b="1" i="1" u="sng" dirty="0" smtClean="0"/>
              <a:t>ВАЛЬС</a:t>
            </a:r>
            <a:r>
              <a:rPr lang="ru-RU" sz="2400" dirty="0" smtClean="0"/>
              <a:t>. Красивый бальный танец, размер 3</a:t>
            </a:r>
            <a:r>
              <a:rPr lang="en-US" sz="2400" dirty="0" smtClean="0"/>
              <a:t>/4</a:t>
            </a:r>
            <a:r>
              <a:rPr lang="ru-RU" sz="2400" dirty="0" smtClean="0"/>
              <a:t>, плавные, скользящие движения по кругу на раз, два, три…этот танец произошёл от когда-то народного австрийского</a:t>
            </a:r>
            <a:r>
              <a:rPr lang="en-US" sz="2400" dirty="0" smtClean="0"/>
              <a:t>/</a:t>
            </a:r>
            <a:r>
              <a:rPr lang="ru-RU" sz="2400" dirty="0" smtClean="0"/>
              <a:t>немецкого танца – лендлер. Послушай и посмотри этот танец. Захотелось ли танцевать? Ты можешь попробовать покружиться на «раз, два, три» с кем-нибудь из семьи, а так же попробовать разучить все танцы, которые мы пройдём сегодня на уроке </a:t>
            </a:r>
            <a:r>
              <a:rPr lang="ru-RU" sz="2400" dirty="0" smtClean="0">
                <a:sym typeface="Wingdings" panose="05000000000000000000" pitchFamily="2" charset="2"/>
              </a:rPr>
              <a:t>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0696" y="242060"/>
            <a:ext cx="3941805" cy="29677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50697" y="3527798"/>
            <a:ext cx="3941805" cy="264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9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37 L 0.52227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67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3229 0.28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1527 L 0.22279 -0.28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-1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52" y="6991855"/>
            <a:ext cx="2264474" cy="1331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99991" y="-1019175"/>
            <a:ext cx="1087755" cy="1019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0658" y="238386"/>
            <a:ext cx="844933" cy="7930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3120540"/>
            <a:ext cx="386141" cy="6060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84854" y="506627"/>
            <a:ext cx="777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Рядом с танцем «вальс», выпиши в тетрадь, какие определения подходят этому жанру танца:</a:t>
            </a:r>
            <a:endParaRPr lang="ru-RU" sz="2800" dirty="0"/>
          </a:p>
        </p:txBody>
      </p:sp>
      <p:sp>
        <p:nvSpPr>
          <p:cNvPr id="3" name="Выноска-облако 2"/>
          <p:cNvSpPr/>
          <p:nvPr/>
        </p:nvSpPr>
        <p:spPr>
          <a:xfrm>
            <a:off x="204968" y="2137719"/>
            <a:ext cx="2427021" cy="201710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Нежный</a:t>
            </a:r>
            <a:endParaRPr lang="ru-RU" dirty="0"/>
          </a:p>
        </p:txBody>
      </p:sp>
      <p:sp>
        <p:nvSpPr>
          <p:cNvPr id="4" name="Выноска-облако 3"/>
          <p:cNvSpPr/>
          <p:nvPr/>
        </p:nvSpPr>
        <p:spPr>
          <a:xfrm>
            <a:off x="3447535" y="2137718"/>
            <a:ext cx="2428246" cy="2017103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Резкий</a:t>
            </a:r>
            <a:endParaRPr lang="ru-RU" dirty="0"/>
          </a:p>
        </p:txBody>
      </p:sp>
      <p:sp>
        <p:nvSpPr>
          <p:cNvPr id="5" name="Выноска-облако 4"/>
          <p:cNvSpPr/>
          <p:nvPr/>
        </p:nvSpPr>
        <p:spPr>
          <a:xfrm>
            <a:off x="6610864" y="2137718"/>
            <a:ext cx="2298357" cy="201710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Плавный</a:t>
            </a:r>
            <a:endParaRPr lang="ru-RU" dirty="0"/>
          </a:p>
        </p:txBody>
      </p:sp>
      <p:sp>
        <p:nvSpPr>
          <p:cNvPr id="6" name="Выноска-облако 5"/>
          <p:cNvSpPr/>
          <p:nvPr/>
        </p:nvSpPr>
        <p:spPr>
          <a:xfrm>
            <a:off x="9551772" y="2137718"/>
            <a:ext cx="2345944" cy="2017103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Задорный</a:t>
            </a:r>
            <a:endParaRPr lang="ru-RU" dirty="0"/>
          </a:p>
        </p:txBody>
      </p:sp>
      <p:sp>
        <p:nvSpPr>
          <p:cNvPr id="7" name="Выноска-облако 6"/>
          <p:cNvSpPr/>
          <p:nvPr/>
        </p:nvSpPr>
        <p:spPr>
          <a:xfrm>
            <a:off x="1418478" y="4455161"/>
            <a:ext cx="2458152" cy="199506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Энергичный</a:t>
            </a:r>
            <a:endParaRPr lang="ru-RU" dirty="0"/>
          </a:p>
        </p:txBody>
      </p:sp>
      <p:sp>
        <p:nvSpPr>
          <p:cNvPr id="8" name="Выноска-облако 7"/>
          <p:cNvSpPr/>
          <p:nvPr/>
        </p:nvSpPr>
        <p:spPr>
          <a:xfrm>
            <a:off x="4720424" y="4455161"/>
            <a:ext cx="2513861" cy="199506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Мечтательный</a:t>
            </a:r>
            <a:endParaRPr lang="ru-RU" dirty="0"/>
          </a:p>
        </p:txBody>
      </p:sp>
      <p:sp>
        <p:nvSpPr>
          <p:cNvPr id="9" name="Выноска-облако 8"/>
          <p:cNvSpPr/>
          <p:nvPr/>
        </p:nvSpPr>
        <p:spPr>
          <a:xfrm>
            <a:off x="7911859" y="4455160"/>
            <a:ext cx="2245395" cy="199506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Изящный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706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37 L 0.52227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67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3229 0.28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1527 L 0.22279 -0.28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-1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52" y="6991855"/>
            <a:ext cx="2264474" cy="1331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99991" y="-1019175"/>
            <a:ext cx="1087755" cy="1019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0658" y="238386"/>
            <a:ext cx="844933" cy="7930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3120540"/>
            <a:ext cx="386141" cy="6060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34530" y="123568"/>
            <a:ext cx="614130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Запиши в тетрадь. Следующий танец с которым мы познакомимся это </a:t>
            </a:r>
            <a:r>
              <a:rPr lang="ru-RU" sz="2400" b="1" i="1" u="sng" dirty="0" smtClean="0"/>
              <a:t>ПОЛОНЕЗ</a:t>
            </a:r>
            <a:r>
              <a:rPr lang="ru-RU" sz="2400" dirty="0" smtClean="0"/>
              <a:t> </a:t>
            </a:r>
            <a:r>
              <a:rPr lang="ru-RU" sz="2400" dirty="0"/>
              <a:t>- древнейший польский танец. </a:t>
            </a:r>
            <a:r>
              <a:rPr lang="ru-RU" sz="2400" dirty="0" smtClean="0"/>
              <a:t>Размер тоже 3</a:t>
            </a:r>
            <a:r>
              <a:rPr lang="en-US" sz="2400" dirty="0" smtClean="0"/>
              <a:t>/4</a:t>
            </a:r>
            <a:r>
              <a:rPr lang="ru-RU" sz="2400" dirty="0" smtClean="0"/>
              <a:t>. Но как же он отличается от вальса</a:t>
            </a:r>
            <a:r>
              <a:rPr lang="ru-RU" sz="2400" dirty="0"/>
              <a:t>! В вальсе пары кружатся ,а в этом танце пары вышагивают и создают </a:t>
            </a:r>
            <a:r>
              <a:rPr lang="ru-RU" sz="2400" dirty="0" smtClean="0"/>
              <a:t>фигуры. Когда-то </a:t>
            </a:r>
            <a:r>
              <a:rPr lang="ru-RU" sz="2400" dirty="0"/>
              <a:t>его называли “великим”, или “пешим”, т.к. музыка танца напоминает </a:t>
            </a:r>
            <a:r>
              <a:rPr lang="ru-RU" sz="2400" b="1" dirty="0"/>
              <a:t>шествие</a:t>
            </a:r>
            <a:r>
              <a:rPr lang="ru-RU" sz="2400" dirty="0"/>
              <a:t>, </a:t>
            </a:r>
            <a:r>
              <a:rPr lang="ru-RU" sz="2400" b="1" dirty="0"/>
              <a:t>торжественный </a:t>
            </a:r>
            <a:r>
              <a:rPr lang="ru-RU" sz="2400" b="1" dirty="0" smtClean="0"/>
              <a:t>марш</a:t>
            </a:r>
            <a:r>
              <a:rPr lang="ru-RU" sz="2400" dirty="0" smtClean="0"/>
              <a:t>! </a:t>
            </a:r>
            <a:r>
              <a:rPr lang="ru-RU" sz="2400" dirty="0"/>
              <a:t>Со временем величественный танец-шествие стал открывать балы. В первой паре полонеза выступал сам хозяин дома с уважаемой или красивой гостьей, остальные гости становились в пары и </a:t>
            </a:r>
            <a:r>
              <a:rPr lang="ru-RU" sz="2400" dirty="0" smtClean="0"/>
              <a:t>шли за ними по </a:t>
            </a:r>
            <a:r>
              <a:rPr lang="ru-RU" sz="2400" dirty="0"/>
              <a:t>залу с поклонами и приседаниями. Так полонез стал популярным бальным танцем.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5716" y="280076"/>
            <a:ext cx="4123263" cy="30924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25715" y="3630071"/>
            <a:ext cx="4123263" cy="268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58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37 L 0.52227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67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3229 0.28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1527 L 0.22279 -0.28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-1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AD300A45-241B-484A-8AB7-E4E106A9140C}" vid="{035C38CC-2C83-46D0-869F-FABCD5E447C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7DA39ED-743A-42D6-9416-1284B80FBA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A3FA65F-4361-4E04-8BDA-4F8256B2EBC3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40AAC4FE-6AA2-4812-A805-2E0A445923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на тему Природа и мир вокруг нас с птичками</Template>
  <TotalTime>0</TotalTime>
  <Words>760</Words>
  <Application>Microsoft Office PowerPoint</Application>
  <PresentationFormat>Широкоэкранный</PresentationFormat>
  <Paragraphs>48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Segoe UI</vt:lpstr>
      <vt:lpstr>Segoe UI Light</vt:lpstr>
      <vt:lpstr>Times New Roman</vt:lpstr>
      <vt:lpstr>Wingdings</vt:lpstr>
      <vt:lpstr>Тема1</vt:lpstr>
      <vt:lpstr>Слушание музыки 1 класс «Бальные танцы»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Молодец!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2020-05-17T16:19:05Z</dcterms:created>
  <dcterms:modified xsi:type="dcterms:W3CDTF">2020-05-17T18:08:37Z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