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61" r:id="rId4"/>
    <p:sldId id="265" r:id="rId5"/>
    <p:sldId id="264" r:id="rId6"/>
    <p:sldId id="260" r:id="rId7"/>
    <p:sldId id="266" r:id="rId8"/>
    <p:sldId id="267" r:id="rId9"/>
    <p:sldId id="268" r:id="rId10"/>
    <p:sldId id="269" r:id="rId11"/>
    <p:sldId id="270" r:id="rId12"/>
    <p:sldId id="258" r:id="rId13"/>
    <p:sldId id="259" r:id="rId14"/>
    <p:sldId id="271" r:id="rId15"/>
    <p:sldId id="263" r:id="rId16"/>
    <p:sldId id="272" r:id="rId17"/>
    <p:sldId id="273" r:id="rId18"/>
    <p:sldId id="274" r:id="rId19"/>
    <p:sldId id="275" r:id="rId20"/>
    <p:sldId id="262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CFD6F-A677-43B8-B358-C1BD6272DC49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85DB8-F7DC-4E7C-B8C7-5DC1DE59E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542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CFD6F-A677-43B8-B358-C1BD6272DC49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85DB8-F7DC-4E7C-B8C7-5DC1DE59E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31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CFD6F-A677-43B8-B358-C1BD6272DC49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85DB8-F7DC-4E7C-B8C7-5DC1DE59EF1B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74409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CFD6F-A677-43B8-B358-C1BD6272DC49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85DB8-F7DC-4E7C-B8C7-5DC1DE59E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2349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CFD6F-A677-43B8-B358-C1BD6272DC49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85DB8-F7DC-4E7C-B8C7-5DC1DE59EF1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93522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CFD6F-A677-43B8-B358-C1BD6272DC49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85DB8-F7DC-4E7C-B8C7-5DC1DE59E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334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CFD6F-A677-43B8-B358-C1BD6272DC49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85DB8-F7DC-4E7C-B8C7-5DC1DE59E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9219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CFD6F-A677-43B8-B358-C1BD6272DC49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85DB8-F7DC-4E7C-B8C7-5DC1DE59E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077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CFD6F-A677-43B8-B358-C1BD6272DC49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85DB8-F7DC-4E7C-B8C7-5DC1DE59E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651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CFD6F-A677-43B8-B358-C1BD6272DC49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85DB8-F7DC-4E7C-B8C7-5DC1DE59E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689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CFD6F-A677-43B8-B358-C1BD6272DC49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85DB8-F7DC-4E7C-B8C7-5DC1DE59E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16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CFD6F-A677-43B8-B358-C1BD6272DC49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85DB8-F7DC-4E7C-B8C7-5DC1DE59E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875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CFD6F-A677-43B8-B358-C1BD6272DC49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85DB8-F7DC-4E7C-B8C7-5DC1DE59E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114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CFD6F-A677-43B8-B358-C1BD6272DC49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85DB8-F7DC-4E7C-B8C7-5DC1DE59E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337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CFD6F-A677-43B8-B358-C1BD6272DC49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85DB8-F7DC-4E7C-B8C7-5DC1DE59E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692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CFD6F-A677-43B8-B358-C1BD6272DC49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85DB8-F7DC-4E7C-B8C7-5DC1DE59E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805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CFD6F-A677-43B8-B358-C1BD6272DC49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5385DB8-F7DC-4E7C-B8C7-5DC1DE59E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292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92100" y="96838"/>
            <a:ext cx="11899900" cy="6761162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2400" dirty="0">
                <a:solidFill>
                  <a:prstClr val="black"/>
                </a:solidFill>
              </a:rPr>
              <a:t>Урок 1 класса изобразительного отделения по дисциплине</a:t>
            </a:r>
            <a:r>
              <a:rPr lang="en-US" sz="2400" dirty="0">
                <a:solidFill>
                  <a:prstClr val="black"/>
                </a:solidFill>
              </a:rPr>
              <a:t> “</a:t>
            </a:r>
            <a:r>
              <a:rPr lang="ru-RU" sz="2400" dirty="0">
                <a:solidFill>
                  <a:prstClr val="black"/>
                </a:solidFill>
              </a:rPr>
              <a:t>Живопись</a:t>
            </a:r>
            <a:r>
              <a:rPr lang="en-US" sz="2400" dirty="0">
                <a:solidFill>
                  <a:prstClr val="black"/>
                </a:solidFill>
              </a:rPr>
              <a:t>”</a:t>
            </a:r>
            <a:r>
              <a:rPr lang="ru-RU" sz="2400" dirty="0">
                <a:solidFill>
                  <a:prstClr val="black"/>
                </a:solidFill>
              </a:rPr>
              <a:t>.</a:t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 smtClean="0">
                <a:solidFill>
                  <a:prstClr val="black"/>
                </a:solidFill>
              </a:rPr>
              <a:t>Дата</a:t>
            </a:r>
            <a:r>
              <a:rPr lang="en-US" sz="2400" dirty="0" smtClean="0">
                <a:solidFill>
                  <a:prstClr val="black"/>
                </a:solidFill>
              </a:rPr>
              <a:t>:</a:t>
            </a:r>
            <a:r>
              <a:rPr lang="ru-RU" sz="2400" dirty="0" smtClean="0">
                <a:solidFill>
                  <a:prstClr val="black"/>
                </a:solidFill>
              </a:rPr>
              <a:t>11 мая  25 мая(понедельник)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prstClr val="black"/>
                </a:solidFill>
              </a:rPr>
              <a:t>Преподаватель</a:t>
            </a:r>
            <a:r>
              <a:rPr lang="en-US" sz="2400" dirty="0">
                <a:solidFill>
                  <a:prstClr val="black"/>
                </a:solidFill>
              </a:rPr>
              <a:t>:</a:t>
            </a:r>
            <a:r>
              <a:rPr lang="ru-RU" sz="2400" dirty="0">
                <a:solidFill>
                  <a:prstClr val="black"/>
                </a:solidFill>
              </a:rPr>
              <a:t>Шестакова Ксения Александровна</a:t>
            </a:r>
            <a:r>
              <a:rPr lang="en-US" sz="2400" dirty="0">
                <a:solidFill>
                  <a:prstClr val="black"/>
                </a:solidFill>
              </a:rPr>
              <a:t/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prstClr val="black"/>
                </a:solidFill>
              </a:rPr>
              <a:t>Тема</a:t>
            </a:r>
            <a:r>
              <a:rPr lang="en-US" sz="2400" dirty="0">
                <a:solidFill>
                  <a:prstClr val="black"/>
                </a:solidFill>
              </a:rPr>
              <a:t>:</a:t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ru-RU" sz="2400" dirty="0" smtClean="0">
                <a:solidFill>
                  <a:prstClr val="black"/>
                </a:solidFill>
              </a:rPr>
              <a:t>«Фигура человека»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1600" dirty="0">
                <a:solidFill>
                  <a:prstClr val="black"/>
                </a:solidFill>
              </a:rPr>
              <a:t/>
            </a:r>
            <a:br>
              <a:rPr lang="ru-RU" sz="1600" dirty="0">
                <a:solidFill>
                  <a:prstClr val="black"/>
                </a:solidFill>
              </a:rPr>
            </a:br>
            <a:r>
              <a:rPr lang="ru-RU" sz="1600" dirty="0">
                <a:solidFill>
                  <a:prstClr val="black"/>
                </a:solidFill>
              </a:rPr>
              <a:t>Самостоятельно составленный несложный натюрморт, выполненный акварелью на формате </a:t>
            </a:r>
            <a:r>
              <a:rPr lang="ru-RU" sz="1600" dirty="0" smtClean="0">
                <a:solidFill>
                  <a:prstClr val="black"/>
                </a:solidFill>
              </a:rPr>
              <a:t>А</a:t>
            </a:r>
            <a:r>
              <a:rPr lang="en-US" sz="1600" dirty="0" smtClean="0">
                <a:solidFill>
                  <a:prstClr val="black"/>
                </a:solidFill>
              </a:rPr>
              <a:t>3</a:t>
            </a:r>
            <a:r>
              <a:rPr lang="ru-RU" sz="1600" dirty="0" smtClean="0">
                <a:solidFill>
                  <a:prstClr val="black"/>
                </a:solidFill>
              </a:rPr>
              <a:t>.</a:t>
            </a:r>
            <a:r>
              <a:rPr lang="en-US" sz="1600" dirty="0">
                <a:solidFill>
                  <a:prstClr val="black"/>
                </a:solidFill>
              </a:rPr>
              <a:t/>
            </a:r>
            <a:br>
              <a:rPr lang="en-US" sz="1600" dirty="0">
                <a:solidFill>
                  <a:prstClr val="black"/>
                </a:solidFill>
              </a:rPr>
            </a:br>
            <a:r>
              <a:rPr lang="ru-RU" sz="1600" dirty="0">
                <a:solidFill>
                  <a:prstClr val="black"/>
                </a:solidFill>
              </a:rPr>
              <a:t>Время </a:t>
            </a:r>
            <a:r>
              <a:rPr lang="ru-RU" sz="1600" dirty="0" smtClean="0">
                <a:solidFill>
                  <a:prstClr val="black"/>
                </a:solidFill>
              </a:rPr>
              <a:t>выполнения по 3 часа 2 дня (6 часов).</a:t>
            </a:r>
            <a:r>
              <a:rPr lang="ru-RU" sz="1600" dirty="0">
                <a:solidFill>
                  <a:prstClr val="black"/>
                </a:solidFill>
              </a:rPr>
              <a:t/>
            </a:r>
            <a:br>
              <a:rPr lang="ru-RU" sz="1600" dirty="0">
                <a:solidFill>
                  <a:prstClr val="black"/>
                </a:solidFill>
              </a:rPr>
            </a:br>
            <a:r>
              <a:rPr lang="ru-RU" sz="1600" dirty="0">
                <a:solidFill>
                  <a:prstClr val="black"/>
                </a:solidFill>
              </a:rPr>
              <a:t/>
            </a:r>
            <a:br>
              <a:rPr lang="ru-RU" sz="1600" dirty="0">
                <a:solidFill>
                  <a:prstClr val="black"/>
                </a:solidFill>
              </a:rPr>
            </a:br>
            <a:r>
              <a:rPr lang="ru-RU" sz="1800" dirty="0">
                <a:solidFill>
                  <a:prstClr val="black"/>
                </a:solidFill>
              </a:rPr>
              <a:t>Краткое описание задания</a:t>
            </a:r>
            <a:r>
              <a:rPr lang="en-US" sz="1800" dirty="0">
                <a:solidFill>
                  <a:prstClr val="black"/>
                </a:solidFill>
              </a:rPr>
              <a:t>:</a:t>
            </a:r>
            <a:r>
              <a:rPr lang="ru-RU" sz="1800" dirty="0">
                <a:solidFill>
                  <a:prstClr val="black"/>
                </a:solidFill>
              </a:rPr>
              <a:t/>
            </a:r>
            <a:br>
              <a:rPr lang="ru-RU" sz="1800" dirty="0">
                <a:solidFill>
                  <a:prstClr val="black"/>
                </a:solidFill>
              </a:rPr>
            </a:br>
            <a:r>
              <a:rPr lang="ru-RU" sz="1800" dirty="0">
                <a:solidFill>
                  <a:prstClr val="black"/>
                </a:solidFill>
              </a:rPr>
              <a:t>План выполнения</a:t>
            </a:r>
            <a:r>
              <a:rPr lang="en-US" sz="1800" dirty="0">
                <a:solidFill>
                  <a:prstClr val="black"/>
                </a:solidFill>
              </a:rPr>
              <a:t>:</a:t>
            </a:r>
            <a:r>
              <a:rPr lang="ru-RU" sz="1800" dirty="0">
                <a:solidFill>
                  <a:prstClr val="black"/>
                </a:solidFill>
              </a:rPr>
              <a:t/>
            </a:r>
            <a:br>
              <a:rPr lang="ru-RU" sz="1800" dirty="0">
                <a:solidFill>
                  <a:prstClr val="black"/>
                </a:solidFill>
              </a:rPr>
            </a:br>
            <a:r>
              <a:rPr lang="ru-RU" sz="1800" dirty="0" smtClean="0">
                <a:solidFill>
                  <a:prstClr val="black"/>
                </a:solidFill>
              </a:rPr>
              <a:t>1)Изучение пропорций человека</a:t>
            </a:r>
            <a:r>
              <a:rPr lang="en-US" sz="1800" dirty="0" smtClean="0">
                <a:solidFill>
                  <a:prstClr val="black"/>
                </a:solidFill>
              </a:rPr>
              <a:t>;</a:t>
            </a:r>
            <a:r>
              <a:rPr lang="en-US" sz="1800" dirty="0">
                <a:solidFill>
                  <a:prstClr val="black"/>
                </a:solidFill>
              </a:rPr>
              <a:t/>
            </a:r>
            <a:br>
              <a:rPr lang="en-US" sz="1800" dirty="0">
                <a:solidFill>
                  <a:prstClr val="black"/>
                </a:solidFill>
              </a:rPr>
            </a:br>
            <a:r>
              <a:rPr lang="en-US" sz="1800" dirty="0">
                <a:solidFill>
                  <a:prstClr val="black"/>
                </a:solidFill>
              </a:rPr>
              <a:t>2)</a:t>
            </a:r>
            <a:r>
              <a:rPr lang="ru-RU" sz="1800" dirty="0" smtClean="0">
                <a:solidFill>
                  <a:prstClr val="black"/>
                </a:solidFill>
              </a:rPr>
              <a:t>Выбор натурщика (родственника)</a:t>
            </a:r>
            <a:r>
              <a:rPr lang="en-US" sz="1800" dirty="0" smtClean="0">
                <a:solidFill>
                  <a:prstClr val="black"/>
                </a:solidFill>
              </a:rPr>
              <a:t>;</a:t>
            </a:r>
            <a:r>
              <a:rPr lang="ru-RU" sz="1800" dirty="0">
                <a:solidFill>
                  <a:prstClr val="black"/>
                </a:solidFill>
              </a:rPr>
              <a:t/>
            </a:r>
            <a:br>
              <a:rPr lang="ru-RU" sz="1800" dirty="0">
                <a:solidFill>
                  <a:prstClr val="black"/>
                </a:solidFill>
              </a:rPr>
            </a:br>
            <a:r>
              <a:rPr lang="ru-RU" sz="1800" dirty="0" smtClean="0">
                <a:solidFill>
                  <a:prstClr val="black"/>
                </a:solidFill>
              </a:rPr>
              <a:t>3)Постановка натурщика или посадка</a:t>
            </a:r>
            <a:r>
              <a:rPr lang="en-US" sz="1800" dirty="0" smtClean="0">
                <a:solidFill>
                  <a:prstClr val="black"/>
                </a:solidFill>
              </a:rPr>
              <a:t>;</a:t>
            </a:r>
            <a:r>
              <a:rPr lang="ru-RU" sz="1800" dirty="0">
                <a:solidFill>
                  <a:prstClr val="black"/>
                </a:solidFill>
              </a:rPr>
              <a:t/>
            </a:r>
            <a:br>
              <a:rPr lang="ru-RU" sz="1800" dirty="0">
                <a:solidFill>
                  <a:prstClr val="black"/>
                </a:solidFill>
              </a:rPr>
            </a:br>
            <a:r>
              <a:rPr lang="ru-RU" sz="1800" dirty="0">
                <a:solidFill>
                  <a:prstClr val="black"/>
                </a:solidFill>
              </a:rPr>
              <a:t>4)Выбор формата(вертикальный или горизонтальный)</a:t>
            </a:r>
            <a:r>
              <a:rPr lang="en-US" sz="1800" dirty="0">
                <a:solidFill>
                  <a:prstClr val="black"/>
                </a:solidFill>
              </a:rPr>
              <a:t>;</a:t>
            </a:r>
            <a:br>
              <a:rPr lang="en-US" sz="1800" dirty="0">
                <a:solidFill>
                  <a:prstClr val="black"/>
                </a:solidFill>
              </a:rPr>
            </a:br>
            <a:r>
              <a:rPr lang="en-US" sz="1800" dirty="0">
                <a:solidFill>
                  <a:prstClr val="black"/>
                </a:solidFill>
              </a:rPr>
              <a:t>5)</a:t>
            </a:r>
            <a:r>
              <a:rPr lang="ru-RU" sz="1800" dirty="0">
                <a:solidFill>
                  <a:prstClr val="black"/>
                </a:solidFill>
              </a:rPr>
              <a:t>Компоновка в формате </a:t>
            </a:r>
            <a:r>
              <a:rPr lang="ru-RU" sz="1800" dirty="0" smtClean="0">
                <a:solidFill>
                  <a:prstClr val="black"/>
                </a:solidFill>
              </a:rPr>
              <a:t>человека, </a:t>
            </a:r>
            <a:r>
              <a:rPr lang="ru-RU" sz="1800" dirty="0">
                <a:solidFill>
                  <a:prstClr val="black"/>
                </a:solidFill>
              </a:rPr>
              <a:t>упрощёнными формами</a:t>
            </a:r>
            <a:r>
              <a:rPr lang="en-US" sz="1800" dirty="0">
                <a:solidFill>
                  <a:prstClr val="black"/>
                </a:solidFill>
              </a:rPr>
              <a:t>;</a:t>
            </a:r>
            <a:r>
              <a:rPr lang="ru-RU" sz="1800" dirty="0">
                <a:solidFill>
                  <a:prstClr val="black"/>
                </a:solidFill>
              </a:rPr>
              <a:t/>
            </a:r>
            <a:br>
              <a:rPr lang="ru-RU" sz="1800" dirty="0">
                <a:solidFill>
                  <a:prstClr val="black"/>
                </a:solidFill>
              </a:rPr>
            </a:br>
            <a:r>
              <a:rPr lang="ru-RU" sz="1800" dirty="0">
                <a:solidFill>
                  <a:prstClr val="black"/>
                </a:solidFill>
              </a:rPr>
              <a:t>6)Прорисовка </a:t>
            </a:r>
            <a:r>
              <a:rPr lang="ru-RU" sz="1800" dirty="0" smtClean="0">
                <a:solidFill>
                  <a:prstClr val="black"/>
                </a:solidFill>
              </a:rPr>
              <a:t>и построение особенностей натуры</a:t>
            </a:r>
            <a:r>
              <a:rPr lang="en-US" sz="1800" dirty="0" smtClean="0">
                <a:solidFill>
                  <a:prstClr val="black"/>
                </a:solidFill>
              </a:rPr>
              <a:t>;</a:t>
            </a:r>
            <a:r>
              <a:rPr lang="ru-RU" sz="1800" dirty="0">
                <a:solidFill>
                  <a:prstClr val="black"/>
                </a:solidFill>
              </a:rPr>
              <a:t/>
            </a:r>
            <a:br>
              <a:rPr lang="ru-RU" sz="1800" dirty="0">
                <a:solidFill>
                  <a:prstClr val="black"/>
                </a:solidFill>
              </a:rPr>
            </a:br>
            <a:r>
              <a:rPr lang="ru-RU" sz="1800" dirty="0">
                <a:solidFill>
                  <a:prstClr val="black"/>
                </a:solidFill>
              </a:rPr>
              <a:t>7)Начало работы акварелью с теневых </a:t>
            </a:r>
            <a:r>
              <a:rPr lang="ru-RU" sz="1800" dirty="0" smtClean="0">
                <a:solidFill>
                  <a:prstClr val="black"/>
                </a:solidFill>
              </a:rPr>
              <a:t>частей</a:t>
            </a:r>
            <a:r>
              <a:rPr lang="en-US" sz="1800" dirty="0" smtClean="0">
                <a:solidFill>
                  <a:prstClr val="black"/>
                </a:solidFill>
              </a:rPr>
              <a:t>;</a:t>
            </a:r>
            <a:r>
              <a:rPr lang="ru-RU" sz="1800" dirty="0">
                <a:solidFill>
                  <a:prstClr val="black"/>
                </a:solidFill>
              </a:rPr>
              <a:t/>
            </a:r>
            <a:br>
              <a:rPr lang="ru-RU" sz="1800" dirty="0">
                <a:solidFill>
                  <a:prstClr val="black"/>
                </a:solidFill>
              </a:rPr>
            </a:br>
            <a:r>
              <a:rPr lang="ru-RU" sz="1800" dirty="0">
                <a:solidFill>
                  <a:prstClr val="black"/>
                </a:solidFill>
              </a:rPr>
              <a:t>8)От теневых частей переход  к световым</a:t>
            </a:r>
            <a:r>
              <a:rPr lang="en-US" sz="1800" dirty="0">
                <a:solidFill>
                  <a:prstClr val="black"/>
                </a:solidFill>
              </a:rPr>
              <a:t>;</a:t>
            </a:r>
            <a:br>
              <a:rPr lang="en-US" sz="1800" dirty="0">
                <a:solidFill>
                  <a:prstClr val="black"/>
                </a:solidFill>
              </a:rPr>
            </a:br>
            <a:r>
              <a:rPr lang="en-US" sz="1800" dirty="0">
                <a:solidFill>
                  <a:prstClr val="black"/>
                </a:solidFill>
              </a:rPr>
              <a:t>9)</a:t>
            </a:r>
            <a:r>
              <a:rPr lang="ru-RU" sz="1800" dirty="0">
                <a:solidFill>
                  <a:prstClr val="black"/>
                </a:solidFill>
              </a:rPr>
              <a:t>Работа над деталями.</a:t>
            </a:r>
            <a:br>
              <a:rPr lang="ru-RU" sz="1800" dirty="0">
                <a:solidFill>
                  <a:prstClr val="black"/>
                </a:solidFill>
              </a:rPr>
            </a:br>
            <a:r>
              <a:rPr lang="ru-RU" sz="1800" dirty="0">
                <a:solidFill>
                  <a:prstClr val="black"/>
                </a:solidFill>
              </a:rPr>
              <a:t/>
            </a:r>
            <a:br>
              <a:rPr lang="ru-RU" sz="1800" dirty="0">
                <a:solidFill>
                  <a:prstClr val="black"/>
                </a:solidFill>
              </a:rPr>
            </a:br>
            <a:r>
              <a:rPr lang="ru-RU" sz="1800" dirty="0">
                <a:solidFill>
                  <a:prstClr val="black"/>
                </a:solidFill>
              </a:rPr>
              <a:t>По каждому пункту плана сделать фотографии и отправить их педагогу, для выявления ошибок на том или ином этапе выполнения работы.</a:t>
            </a:r>
            <a:r>
              <a:rPr lang="ru-RU" sz="1400" dirty="0">
                <a:solidFill>
                  <a:prstClr val="black"/>
                </a:solidFill>
                <a:latin typeface="Calibri Light" panose="020F0302020204030204"/>
              </a:rPr>
              <a:t/>
            </a:r>
            <a:br>
              <a:rPr lang="ru-RU" sz="1400" dirty="0">
                <a:solidFill>
                  <a:prstClr val="black"/>
                </a:solidFill>
                <a:latin typeface="Calibri Light" panose="020F0302020204030204"/>
              </a:rPr>
            </a:br>
            <a:r>
              <a:rPr lang="en-US" sz="1400" dirty="0">
                <a:solidFill>
                  <a:prstClr val="black"/>
                </a:solidFill>
                <a:latin typeface="Calibri Light" panose="020F0302020204030204"/>
              </a:rPr>
              <a:t/>
            </a:r>
            <a:br>
              <a:rPr lang="en-US" sz="1400" dirty="0">
                <a:solidFill>
                  <a:prstClr val="black"/>
                </a:solidFill>
                <a:latin typeface="Calibri Light" panose="020F0302020204030204"/>
              </a:rPr>
            </a:br>
            <a:endParaRPr lang="ru-RU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761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910" y="1083604"/>
            <a:ext cx="6406861" cy="45522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9736" y="478414"/>
            <a:ext cx="3571875" cy="576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919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753" y="305144"/>
            <a:ext cx="4714010" cy="62460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4265" y="1807605"/>
            <a:ext cx="6166572" cy="423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7051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277813"/>
            <a:ext cx="11637963" cy="3711575"/>
          </a:xfrm>
        </p:spPr>
        <p:txBody>
          <a:bodyPr>
            <a:normAutofit/>
          </a:bodyPr>
          <a:lstStyle/>
          <a:p>
            <a:pPr lvl="0"/>
            <a:r>
              <a:rPr lang="ru-RU" sz="2600" dirty="0">
                <a:solidFill>
                  <a:srgbClr val="002060"/>
                </a:solidFill>
              </a:rPr>
              <a:t>Для постановки натюрморта можно </a:t>
            </a:r>
            <a:r>
              <a:rPr lang="ru-RU" sz="2600" dirty="0" smtClean="0">
                <a:solidFill>
                  <a:srgbClr val="002060"/>
                </a:solidFill>
              </a:rPr>
              <a:t>поставить или посадить на стул любого родственника.</a:t>
            </a:r>
          </a:p>
          <a:p>
            <a:pPr lvl="0"/>
            <a:r>
              <a:rPr lang="ru-RU" sz="2600" u="sng" dirty="0" smtClean="0">
                <a:solidFill>
                  <a:srgbClr val="7030A0"/>
                </a:solidFill>
              </a:rPr>
              <a:t>Главное-это точно и долго измерять пропорции. За отправную точку нужно взять размер головы натурщика, а дальше путем сравнения уточнять размеры всех остальных частей тела.</a:t>
            </a:r>
          </a:p>
          <a:p>
            <a:pPr lvl="0"/>
            <a:r>
              <a:rPr lang="ru-RU" sz="2600" dirty="0" smtClean="0">
                <a:solidFill>
                  <a:prstClr val="black"/>
                </a:solidFill>
              </a:rPr>
              <a:t>Если </a:t>
            </a:r>
            <a:r>
              <a:rPr lang="ru-RU" sz="2600" dirty="0">
                <a:solidFill>
                  <a:prstClr val="black"/>
                </a:solidFill>
              </a:rPr>
              <a:t>будут вопросы по </a:t>
            </a:r>
            <a:r>
              <a:rPr lang="ru-RU" sz="2600" dirty="0" smtClean="0">
                <a:solidFill>
                  <a:prstClr val="black"/>
                </a:solidFill>
              </a:rPr>
              <a:t>постановке, </a:t>
            </a:r>
            <a:r>
              <a:rPr lang="ru-RU" sz="2600" dirty="0">
                <a:solidFill>
                  <a:prstClr val="black"/>
                </a:solidFill>
              </a:rPr>
              <a:t>то сфотографируйте </a:t>
            </a:r>
            <a:r>
              <a:rPr lang="ru-RU" sz="2600" dirty="0" smtClean="0">
                <a:solidFill>
                  <a:prstClr val="black"/>
                </a:solidFill>
              </a:rPr>
              <a:t> </a:t>
            </a:r>
            <a:r>
              <a:rPr lang="ru-RU" sz="2600" dirty="0">
                <a:solidFill>
                  <a:prstClr val="black"/>
                </a:solidFill>
              </a:rPr>
              <a:t>и отправьте фото преподавателю, который поможет выбрать и разместить </a:t>
            </a:r>
            <a:r>
              <a:rPr lang="ru-RU" sz="2600" dirty="0" smtClean="0">
                <a:solidFill>
                  <a:prstClr val="black"/>
                </a:solidFill>
              </a:rPr>
              <a:t>натурщика в интерьере.</a:t>
            </a:r>
            <a:endParaRPr lang="ru-RU" sz="26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2182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125413"/>
            <a:ext cx="11442700" cy="636587"/>
          </a:xfrm>
        </p:spPr>
        <p:txBody>
          <a:bodyPr/>
          <a:lstStyle/>
          <a:p>
            <a:r>
              <a:rPr lang="ru-RU" dirty="0" smtClean="0"/>
              <a:t>Примеры</a:t>
            </a:r>
            <a:r>
              <a:rPr lang="en-US" dirty="0" smtClean="0"/>
              <a:t>: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346" y="601120"/>
            <a:ext cx="4920095" cy="60581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3486" y="762000"/>
            <a:ext cx="3924300" cy="55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84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866" y="351096"/>
            <a:ext cx="3130261" cy="60085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7919" y="1539153"/>
            <a:ext cx="5715000" cy="43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3181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928" y="1136832"/>
            <a:ext cx="5419725" cy="36395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2672" y="304358"/>
            <a:ext cx="5026602" cy="625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9113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4318"/>
            <a:ext cx="4807527" cy="638343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2011" y="918383"/>
            <a:ext cx="6074352" cy="5589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3035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910" y="902093"/>
            <a:ext cx="5343092" cy="414875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7955" y="389475"/>
            <a:ext cx="3924300" cy="584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4982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63" y="588818"/>
            <a:ext cx="4572000" cy="4572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8292" y="131618"/>
            <a:ext cx="6518564" cy="6518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3295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303" y="374073"/>
            <a:ext cx="2995009" cy="602802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0286" y="374073"/>
            <a:ext cx="4426095" cy="59355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1355" y="235744"/>
            <a:ext cx="3817165" cy="630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00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204788"/>
            <a:ext cx="5653088" cy="65262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776" y="1413163"/>
            <a:ext cx="5680191" cy="436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4354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193675"/>
            <a:ext cx="11485563" cy="3990975"/>
          </a:xfrm>
        </p:spPr>
        <p:txBody>
          <a:bodyPr/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Контроль за выполнением задания, будет вести преподаватель, с помощью беседы </a:t>
            </a:r>
            <a:r>
              <a:rPr lang="ru-RU" u="sng" dirty="0" err="1">
                <a:solidFill>
                  <a:srgbClr val="5B9BD5">
                    <a:lumMod val="75000"/>
                  </a:srgbClr>
                </a:solidFill>
              </a:rPr>
              <a:t>ВКонтакте</a:t>
            </a:r>
            <a:r>
              <a:rPr lang="ru-RU" dirty="0">
                <a:solidFill>
                  <a:prstClr val="black"/>
                </a:solidFill>
              </a:rPr>
              <a:t>, куда обучающиеся будут присылать фото этапов работы над </a:t>
            </a:r>
            <a:r>
              <a:rPr lang="ru-RU" dirty="0" smtClean="0">
                <a:solidFill>
                  <a:prstClr val="black"/>
                </a:solidFill>
              </a:rPr>
              <a:t>фигурой человека и </a:t>
            </a:r>
            <a:r>
              <a:rPr lang="ru-RU" dirty="0">
                <a:solidFill>
                  <a:prstClr val="black"/>
                </a:solidFill>
              </a:rPr>
              <a:t>задавать вопросы.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Обучающиеся должны серьезно отнестись к дистанционному обучению, потому что такое обучению обладает самостоятельным подходом у каждого ребенка. Позволяет почувствовать ответственность за поставку натюрморта.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За каждую работу ставится оценка.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После выполнения заданий будут сделаны  коллажи с работами детей.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6260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64" y="163285"/>
            <a:ext cx="5603298" cy="64037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4462" y="2092036"/>
            <a:ext cx="5657349" cy="390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671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162" y="539505"/>
            <a:ext cx="9524039" cy="5528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267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2" y="193720"/>
            <a:ext cx="3850264" cy="63386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1430" y="1676400"/>
            <a:ext cx="7101482" cy="4316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762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983" y="137110"/>
            <a:ext cx="3172690" cy="65823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3455" y="1583192"/>
            <a:ext cx="6761017" cy="4291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353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454" y="332509"/>
            <a:ext cx="3560620" cy="63582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339" y="1352550"/>
            <a:ext cx="619125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959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310" y="98021"/>
            <a:ext cx="2978726" cy="64623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3455" y="98021"/>
            <a:ext cx="5382291" cy="634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837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64" y="207818"/>
            <a:ext cx="4765954" cy="393625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1307" y="3354271"/>
            <a:ext cx="6629638" cy="315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07982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95</TotalTime>
  <Words>144</Words>
  <Application>Microsoft Office PowerPoint</Application>
  <PresentationFormat>Широкоэкранный</PresentationFormat>
  <Paragraphs>9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 Light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13</cp:revision>
  <dcterms:created xsi:type="dcterms:W3CDTF">2020-04-17T11:50:52Z</dcterms:created>
  <dcterms:modified xsi:type="dcterms:W3CDTF">2020-05-11T09:02:07Z</dcterms:modified>
</cp:coreProperties>
</file>