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57" r:id="rId3"/>
    <p:sldId id="267" r:id="rId4"/>
    <p:sldId id="258" r:id="rId5"/>
    <p:sldId id="265" r:id="rId6"/>
    <p:sldId id="26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30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76055" y="1351119"/>
            <a:ext cx="3593725" cy="2869969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Урок станковой композиции в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1 классе ДШИ №10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группы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«Живопись»</a:t>
            </a:r>
            <a:r>
              <a:rPr lang="ru-RU" sz="2400" dirty="0">
                <a:solidFill>
                  <a:schemeClr val="bg1"/>
                </a:solidFill>
              </a:rPr>
              <a:t/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b="0" dirty="0" smtClean="0">
                <a:solidFill>
                  <a:schemeClr val="bg1"/>
                </a:solidFill>
                <a:effectLst/>
              </a:rPr>
              <a:t>Преподаватель:</a:t>
            </a:r>
            <a:br>
              <a:rPr lang="ru-RU" sz="2400" b="0" dirty="0" smtClean="0">
                <a:solidFill>
                  <a:schemeClr val="bg1"/>
                </a:solidFill>
                <a:effectLst/>
              </a:rPr>
            </a:br>
            <a:r>
              <a:rPr lang="ru-RU" sz="2400" b="0" dirty="0" smtClean="0">
                <a:solidFill>
                  <a:schemeClr val="bg1"/>
                </a:solidFill>
                <a:effectLst/>
              </a:rPr>
              <a:t>Коренченко Е.А.</a:t>
            </a:r>
            <a:endParaRPr lang="ru-RU" sz="2400" b="0" dirty="0">
              <a:solidFill>
                <a:schemeClr val="bg1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4509120"/>
            <a:ext cx="59046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 smtClean="0">
                <a:solidFill>
                  <a:schemeClr val="bg1"/>
                </a:solidFill>
              </a:rPr>
              <a:t>Тема: </a:t>
            </a:r>
            <a:r>
              <a:rPr lang="ru-RU" sz="2400" dirty="0">
                <a:solidFill>
                  <a:schemeClr val="bg1"/>
                </a:solidFill>
              </a:rPr>
              <a:t>Выразительные средства композиции </a:t>
            </a:r>
            <a:r>
              <a:rPr lang="ru-RU" sz="2400" dirty="0" smtClean="0">
                <a:solidFill>
                  <a:schemeClr val="bg1"/>
                </a:solidFill>
              </a:rPr>
              <a:t>станковой.</a:t>
            </a:r>
          </a:p>
          <a:p>
            <a:pPr algn="r"/>
            <a:r>
              <a:rPr lang="ru-RU" sz="2400" dirty="0" smtClean="0">
                <a:solidFill>
                  <a:schemeClr val="bg1"/>
                </a:solidFill>
              </a:rPr>
              <a:t>«Вид из окна»(2 разных состояния).</a:t>
            </a:r>
          </a:p>
          <a:p>
            <a:pPr algn="r"/>
            <a:r>
              <a:rPr lang="ru-RU" sz="2400" dirty="0">
                <a:solidFill>
                  <a:schemeClr val="bg1"/>
                </a:solidFill>
              </a:rPr>
              <a:t>2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часть. </a:t>
            </a:r>
            <a:r>
              <a:rPr lang="ru-RU" sz="2400" dirty="0" smtClean="0">
                <a:solidFill>
                  <a:schemeClr val="bg1"/>
                </a:solidFill>
              </a:rPr>
              <a:t>2 </a:t>
            </a:r>
            <a:r>
              <a:rPr lang="ru-RU" sz="2400" dirty="0" smtClean="0">
                <a:solidFill>
                  <a:schemeClr val="bg1"/>
                </a:solidFill>
              </a:rPr>
              <a:t>состояние</a:t>
            </a:r>
            <a:r>
              <a:rPr lang="ru-RU" sz="2400" dirty="0" smtClean="0">
                <a:solidFill>
                  <a:schemeClr val="bg1"/>
                </a:solidFill>
              </a:rPr>
              <a:t>. Завершение работы над пейзажами.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122" name="Picture 2" descr="https://www.neizvestniy-geniy.ru/images/works/photo/1/171657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5202569" cy="366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299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620688"/>
            <a:ext cx="7704856" cy="5976664"/>
          </a:xfrm>
        </p:spPr>
        <p:txBody>
          <a:bodyPr>
            <a:noAutofit/>
          </a:bodyPr>
          <a:lstStyle/>
          <a:p>
            <a:r>
              <a:rPr lang="ru-RU" sz="1800" dirty="0" smtClean="0"/>
              <a:t>Приобретение </a:t>
            </a:r>
            <a:r>
              <a:rPr lang="ru-RU" sz="1800" dirty="0"/>
              <a:t>знаний о выразительных средствах композиции </a:t>
            </a:r>
            <a:r>
              <a:rPr lang="ru-RU" sz="1800" dirty="0" smtClean="0"/>
              <a:t>«</a:t>
            </a:r>
            <a:r>
              <a:rPr lang="ru-RU" sz="1800" dirty="0"/>
              <a:t>масштаб», «соразмерность </a:t>
            </a:r>
            <a:r>
              <a:rPr lang="ru-RU" sz="1800" dirty="0" smtClean="0"/>
              <a:t>элементов» </a:t>
            </a:r>
            <a:r>
              <a:rPr lang="ru-RU" sz="1800" dirty="0"/>
              <a:t>и «состояние в пейзаже».</a:t>
            </a:r>
          </a:p>
          <a:p>
            <a:r>
              <a:rPr lang="ru-RU" sz="1800" dirty="0"/>
              <a:t>С</a:t>
            </a:r>
            <a:r>
              <a:rPr lang="ru-RU" sz="1800" dirty="0" smtClean="0"/>
              <a:t>овершенствование </a:t>
            </a:r>
            <a:r>
              <a:rPr lang="ru-RU" sz="1800" dirty="0"/>
              <a:t>навыков решения листа как единого целого произведения с композиционным центром и второстепенными элементами, закрепление понятий </a:t>
            </a:r>
            <a:r>
              <a:rPr lang="ru-RU" sz="1800" dirty="0" smtClean="0"/>
              <a:t>«</a:t>
            </a:r>
            <a:r>
              <a:rPr lang="ru-RU" sz="1800" dirty="0"/>
              <a:t>контраст» и «нюанс».</a:t>
            </a:r>
          </a:p>
          <a:p>
            <a:r>
              <a:rPr lang="ru-RU" sz="1800" dirty="0" smtClean="0"/>
              <a:t>Выполнение </a:t>
            </a:r>
            <a:r>
              <a:rPr lang="ru-RU" sz="1800" dirty="0"/>
              <a:t>живописной композиции на тему </a:t>
            </a:r>
            <a:r>
              <a:rPr lang="ru-RU" sz="1800" dirty="0" smtClean="0"/>
              <a:t>«Городской пейзаж</a:t>
            </a:r>
            <a:r>
              <a:rPr lang="ru-RU" sz="1800" dirty="0"/>
              <a:t>» </a:t>
            </a:r>
            <a:r>
              <a:rPr lang="ru-RU" sz="1800" dirty="0" smtClean="0"/>
              <a:t>(вид из окна), два </a:t>
            </a:r>
            <a:r>
              <a:rPr lang="ru-RU" sz="1800" dirty="0"/>
              <a:t>варианта, передающие разные </a:t>
            </a:r>
            <a:r>
              <a:rPr lang="ru-RU" sz="1800" dirty="0" smtClean="0"/>
              <a:t>состояния </a:t>
            </a:r>
            <a:r>
              <a:rPr lang="ru-RU" sz="1800" dirty="0"/>
              <a:t>пейзажа</a:t>
            </a:r>
            <a:r>
              <a:rPr lang="ru-RU" sz="1800" dirty="0" smtClean="0"/>
              <a:t>;</a:t>
            </a:r>
          </a:p>
          <a:p>
            <a:endParaRPr lang="ru-RU" sz="1800" dirty="0"/>
          </a:p>
          <a:p>
            <a:endParaRPr lang="ru-RU" sz="1800" dirty="0" smtClean="0"/>
          </a:p>
          <a:p>
            <a:r>
              <a:rPr lang="ru-RU" sz="1800" dirty="0" smtClean="0"/>
              <a:t>У вас должно получится 2 пейзажа (вида из окна) а разных состояниях. И теперь можно посмотреть и внести правки в них.</a:t>
            </a:r>
          </a:p>
          <a:p>
            <a:r>
              <a:rPr lang="ru-RU" sz="1800" dirty="0" smtClean="0"/>
              <a:t>Уточнить расположения небольших деталей (окон, фонарей, рекламных вывесок, ветвей с листьями и </a:t>
            </a:r>
            <a:r>
              <a:rPr lang="ru-RU" sz="1800" dirty="0" err="1" smtClean="0"/>
              <a:t>т.д</a:t>
            </a:r>
            <a:r>
              <a:rPr lang="ru-RU" sz="1800" dirty="0" smtClean="0"/>
              <a:t>)</a:t>
            </a:r>
          </a:p>
          <a:p>
            <a:r>
              <a:rPr lang="ru-RU" sz="1800" dirty="0" smtClean="0"/>
              <a:t>Добавить тени от домов, усилить яркость и контрастность, там где этого не хватает.</a:t>
            </a:r>
          </a:p>
          <a:p>
            <a:r>
              <a:rPr lang="ru-RU" sz="1800" dirty="0" smtClean="0"/>
              <a:t>Посмотреть «свежим» взглядом еще раз, подмечая различия в </a:t>
            </a:r>
            <a:r>
              <a:rPr lang="ru-RU" sz="1800" dirty="0" smtClean="0"/>
              <a:t>состояниях природы в двух получившихся пейзажах.</a:t>
            </a:r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115616" y="3140968"/>
            <a:ext cx="6192688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Завершение работы над пейзажами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11560" y="260648"/>
            <a:ext cx="720080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dirty="0">
                <a:solidFill>
                  <a:srgbClr val="C00000"/>
                </a:solidFill>
              </a:rPr>
              <a:t>Выразительные средства композиции </a:t>
            </a:r>
            <a:r>
              <a:rPr lang="ru-RU" sz="2400" dirty="0" smtClean="0">
                <a:solidFill>
                  <a:srgbClr val="C00000"/>
                </a:solidFill>
              </a:rPr>
              <a:t>станковой.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361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611560" y="332656"/>
            <a:ext cx="720080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dirty="0" smtClean="0"/>
              <a:t>Городской пейзаж (этапы):</a:t>
            </a:r>
            <a:endParaRPr lang="ru-RU" sz="2400" dirty="0"/>
          </a:p>
        </p:txBody>
      </p:sp>
      <p:pic>
        <p:nvPicPr>
          <p:cNvPr id="3074" name="Picture 2" descr="https://avatars.mds.yandex.net/get-pdb/1383054/b8debe52-e74a-481f-b51a-8e56c98a3af6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836712"/>
            <a:ext cx="5747457" cy="574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804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39552" y="188640"/>
            <a:ext cx="738082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200" dirty="0" smtClean="0">
                <a:solidFill>
                  <a:schemeClr val="accent1"/>
                </a:solidFill>
              </a:rPr>
              <a:t>Примеры пейзажей в разных состояниях:</a:t>
            </a:r>
            <a:endParaRPr lang="ru-RU" sz="1800" dirty="0">
              <a:solidFill>
                <a:schemeClr val="accent1"/>
              </a:solidFill>
            </a:endParaRPr>
          </a:p>
        </p:txBody>
      </p:sp>
      <p:pic>
        <p:nvPicPr>
          <p:cNvPr id="1026" name="Picture 2" descr="https://ic.pics.livejournal.com/zatosvet_sv/71185348/25502/25502_9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4144008" cy="276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artlib.ru/objects/gallery_517/artlib_gallery-258715-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46" y="3925724"/>
            <a:ext cx="4292698" cy="269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risk.ru/u/img/112/1112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36713"/>
            <a:ext cx="3915194" cy="276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avatars.mds.yandex.net/get-pdb/2705246/85921b52-c282-444b-b817-810e36d35296/s1200?webp=fals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423" y="3728727"/>
            <a:ext cx="3915121" cy="289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623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https://fsd.kopilkaurokov.ru/up/html/2017/05/16/k_591a85762f978/415732_5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fsd.kopilkaurokov.ru/up/html/2017/05/16/k_591a85762f978/415732_5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fsd.kopilkaurokov.ru/up/html/2017/03/20/k_58cff9773c4ed/401885_7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2" descr="https://smolenkin.ru/wp-content/uploads/2013/10/Dog_2008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4" descr="https://smolenkin.ru/wp-content/uploads/2013/10/Dog_2008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https://avatars.mds.yandex.net/get-pdb/2321032/72a89233-4b46-4edd-8b70-46de88a501c2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0338"/>
            <a:ext cx="3085075" cy="366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artlib.ru/objects/gallery_423/artlib_gallery-211809-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82" y="3933056"/>
            <a:ext cx="3289830" cy="241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i.pinimg.com/originals/dd/3c/ad/dd3cadfaf3e658bf4f80703763df9d9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619" y="160337"/>
            <a:ext cx="4767049" cy="3196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i.pinimg.com/originals/01/29/2e/01292ef7a4e0ce3308606c9caa10641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24767"/>
            <a:ext cx="5112568" cy="316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0" descr="https://tuporshin.ru/wa-data/public/photos/11/17/1711/1711.970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063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https://fsd.kopilkaurokov.ru/up/html/2017/05/16/k_591a85762f978/415732_5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fsd.kopilkaurokov.ru/up/html/2017/05/16/k_591a85762f978/415732_5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fsd.kopilkaurokov.ru/up/html/2017/03/20/k_58cff9773c4ed/401885_7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2" descr="https://smolenkin.ru/wp-content/uploads/2013/10/Dog_2008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4" descr="https://smolenkin.ru/wp-content/uploads/2013/10/Dog_2008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https://d.radikal.ru/d43/1904/85/06317add09f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45992"/>
            <a:ext cx="4021029" cy="2557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ttps://tuporshin.ru/wa-data/public/photos/11/17/1711/1711.970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tuporshin.ru/wa-data/public/photos/11/17/1711/1711.970.jpg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https://tuporshin.ru/wa-data/public/photos/11/17/1711/1711.970.jpg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https://tuporshin.ru/wa-data/public/photos/11/17/1711/1711.970.jpg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8" name="Picture 12" descr="http://s.picture-russia.ru/wpic/l/c/3/c3794d9c5ed63623642b50e53c8c61a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1374"/>
            <a:ext cx="4384710" cy="3227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s://a.radikal.ru/a05/1904/20/209633fa417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579" y="3321374"/>
            <a:ext cx="4297942" cy="305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18" descr="https://tuporshin.ru/wa-data/public/photos/66/08/866/866.970.jpg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20" descr="https://tuporshin.ru/wa-data/public/photos/66/08/866/866.970.jpg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2" descr="https://tuporshin.ru/wa-data/public/photos/66/08/866/866.970.jpg"/>
          <p:cNvSpPr>
            <a:spLocks noChangeAspect="1" noChangeArrowheads="1"/>
          </p:cNvSpPr>
          <p:nvPr/>
        </p:nvSpPr>
        <p:spPr bwMode="auto">
          <a:xfrm>
            <a:off x="1831975" y="1531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7" y="445992"/>
            <a:ext cx="4060515" cy="255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4831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3330</TotalTime>
  <Words>194</Words>
  <Application>Microsoft Office PowerPoint</Application>
  <PresentationFormat>Экран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Изящная</vt:lpstr>
      <vt:lpstr>Урок станковой композиции в 1 классе ДШИ №10 группы «Живопись»  Преподаватель: Коренченко Е.А.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живописи в 1 классе ДШИ №10 группы «Живопись» Преподаватель: Коренченко Е.А.</dc:title>
  <dc:creator>RePack by Diakov</dc:creator>
  <cp:lastModifiedBy>RePack by Diakov</cp:lastModifiedBy>
  <cp:revision>74</cp:revision>
  <dcterms:created xsi:type="dcterms:W3CDTF">2020-03-28T17:47:19Z</dcterms:created>
  <dcterms:modified xsi:type="dcterms:W3CDTF">2020-05-24T10:03:50Z</dcterms:modified>
</cp:coreProperties>
</file>